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1"/>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Lst>
  <p:sldSz cx="9144000" cy="5143500" type="screen16x9"/>
  <p:notesSz cx="6858000" cy="9144000"/>
  <p:embeddedFontLst>
    <p:embeddedFont>
      <p:font typeface="Nunito Sans SemiBold" panose="020B0604020202020204" charset="0"/>
      <p:regular r:id="rId32"/>
      <p:bold r:id="rId33"/>
      <p:italic r:id="rId34"/>
      <p:boldItalic r:id="rId35"/>
    </p:embeddedFont>
    <p:embeddedFont>
      <p:font typeface="Nunito" panose="020B0604020202020204" charset="0"/>
      <p:regular r:id="rId36"/>
      <p:bold r:id="rId37"/>
      <p:italic r:id="rId38"/>
      <p:boldItalic r:id="rId39"/>
    </p:embeddedFont>
    <p:embeddedFont>
      <p:font typeface="Cambria Math" panose="02040503050406030204" pitchFamily="18"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4354" autoAdjust="0"/>
  </p:normalViewPr>
  <p:slideViewPr>
    <p:cSldViewPr snapToGrid="0">
      <p:cViewPr varScale="1">
        <p:scale>
          <a:sx n="128" d="100"/>
          <a:sy n="128" d="100"/>
        </p:scale>
        <p:origin x="113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government guidance (https://</a:t>
            </a:r>
            <a:r>
              <a:rPr lang="en-GB" dirty="0" err="1"/>
              <a:t>www.gov.uk</a:t>
            </a:r>
            <a:r>
              <a:rPr lang="en-GB" dirty="0"/>
              <a:t>/government/news/changes-to-key-stage-2-assessment-dates-in-2023)  outlines changes in dates for 2023. This includes guidance on KS2 timetable variations if schools have pre-planned activities on Friday 12</a:t>
            </a:r>
            <a:r>
              <a:rPr lang="en-GB" baseline="30000" dirty="0"/>
              <a:t>th</a:t>
            </a:r>
            <a:r>
              <a:rPr lang="en-GB" dirty="0"/>
              <a:t> May. </a:t>
            </a:r>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assets.publishing.service.gov.uk</a:t>
            </a:r>
            <a:r>
              <a:rPr lang="en-GB" dirty="0"/>
              <a:t>/government/uploads/system/uploads/</a:t>
            </a:r>
            <a:r>
              <a:rPr lang="en-GB" dirty="0" err="1"/>
              <a:t>attachment_data</a:t>
            </a:r>
            <a:r>
              <a:rPr lang="en-GB" dirty="0"/>
              <a:t>/file/1109963/2023_key_stage_2_access_arrangements_guidance.pdf)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year, the test results will be available on the PAG on Tuesday 4</a:t>
            </a:r>
            <a:r>
              <a:rPr lang="en-GB" baseline="30000" dirty="0"/>
              <a:t>th</a:t>
            </a:r>
            <a:r>
              <a:rPr lang="en-GB" dirty="0"/>
              <a:t> July (https://</a:t>
            </a:r>
            <a:r>
              <a:rPr lang="en-GB" dirty="0" err="1"/>
              <a:t>assets.publishing.service.gov.uk</a:t>
            </a:r>
            <a:r>
              <a:rPr lang="en-GB" dirty="0"/>
              <a:t>/government/uploads/system/uploads/</a:t>
            </a:r>
            <a:r>
              <a:rPr lang="en-GB" dirty="0" err="1"/>
              <a:t>attachment_data</a:t>
            </a:r>
            <a:r>
              <a:rPr lang="en-GB" dirty="0"/>
              <a:t>/file/1110107/2023_key_stage_2_assessment_and_reporting_arrangements.pdf section 9.1) </a:t>
            </a:r>
          </a:p>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For questions 32 and 37,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mathshub.thirdspacelearning.com/" TargetMode="External"/><Relationship Id="rId2" Type="http://schemas.openxmlformats.org/officeDocument/2006/relationships/hyperlink" Target="https://thirdspacelearning.com/blog/category/for-parent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2023 Presentation 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pic>
        <p:nvPicPr>
          <p:cNvPr id="117" name="Google Shape;117;p23"/>
          <p:cNvPicPr preferRelativeResize="0"/>
          <p:nvPr/>
        </p:nvPicPr>
        <p:blipFill>
          <a:blip r:embed="rId3">
            <a:alphaModFix/>
          </a:blip>
          <a:stretch>
            <a:fillRect/>
          </a:stretch>
        </p:blipFill>
        <p:spPr>
          <a:xfrm>
            <a:off x="4028000" y="1335094"/>
            <a:ext cx="1011651" cy="89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Wednesday 10</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a:extLst>
              <a:ext uri="{FF2B5EF4-FFF2-40B4-BE49-F238E27FC236}">
                <a16:creationId xmlns:a16="http://schemas.microsoft.com/office/drawing/2014/main" id="{FADE79CB-CE9D-964D-AACE-11D9BF601536}"/>
              </a:ext>
            </a:extLst>
          </p:cNvPr>
          <p:cNvPicPr>
            <a:picLocks noChangeAspect="1"/>
          </p:cNvPicPr>
          <p:nvPr/>
        </p:nvPicPr>
        <p:blipFill>
          <a:blip r:embed="rId3"/>
          <a:stretch>
            <a:fillRect/>
          </a:stretch>
        </p:blipFill>
        <p:spPr>
          <a:xfrm>
            <a:off x="194559" y="1749988"/>
            <a:ext cx="4445000" cy="17145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8CB5407F-7C78-BE41-A84B-9C0F21305D34}"/>
              </a:ext>
            </a:extLst>
          </p:cNvPr>
          <p:cNvPicPr>
            <a:picLocks noChangeAspect="1"/>
          </p:cNvPicPr>
          <p:nvPr/>
        </p:nvPicPr>
        <p:blipFill>
          <a:blip r:embed="rId4"/>
          <a:stretch>
            <a:fillRect/>
          </a:stretch>
        </p:blipFill>
        <p:spPr>
          <a:xfrm>
            <a:off x="2260599" y="3329617"/>
            <a:ext cx="4622800" cy="172720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0FF2AF05-43BD-AD41-8808-71BEAAA2AAC0}"/>
              </a:ext>
            </a:extLst>
          </p:cNvPr>
          <p:cNvPicPr>
            <a:picLocks noChangeAspect="1"/>
          </p:cNvPicPr>
          <p:nvPr/>
        </p:nvPicPr>
        <p:blipFill>
          <a:blip r:embed="rId5"/>
          <a:stretch>
            <a:fillRect/>
          </a:stretch>
        </p:blipFill>
        <p:spPr>
          <a:xfrm>
            <a:off x="4830158" y="1749988"/>
            <a:ext cx="4191000" cy="1231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My Circus Life</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10" name="Picture 9">
            <a:extLst>
              <a:ext uri="{FF2B5EF4-FFF2-40B4-BE49-F238E27FC236}">
                <a16:creationId xmlns:a16="http://schemas.microsoft.com/office/drawing/2014/main" id="{A840D5BF-EF4F-C347-B74B-2F2EA7FA4A4E}"/>
              </a:ext>
            </a:extLst>
          </p:cNvPr>
          <p:cNvPicPr>
            <a:picLocks noChangeAspect="1"/>
          </p:cNvPicPr>
          <p:nvPr/>
        </p:nvPicPr>
        <p:blipFill>
          <a:blip r:embed="rId3"/>
          <a:stretch>
            <a:fillRect/>
          </a:stretch>
        </p:blipFill>
        <p:spPr>
          <a:xfrm>
            <a:off x="4564963" y="1450429"/>
            <a:ext cx="4456195" cy="2880524"/>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A79EB040-321C-F04C-A730-EC4FFAF82E5D}"/>
              </a:ext>
            </a:extLst>
          </p:cNvPr>
          <p:cNvPicPr>
            <a:picLocks noChangeAspect="1"/>
          </p:cNvPicPr>
          <p:nvPr/>
        </p:nvPicPr>
        <p:blipFill>
          <a:blip r:embed="rId4"/>
          <a:stretch>
            <a:fillRect/>
          </a:stretch>
        </p:blipFill>
        <p:spPr>
          <a:xfrm>
            <a:off x="161288" y="1698366"/>
            <a:ext cx="4308476" cy="1317163"/>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45D87AB-75E1-C34A-925F-A82CEB15926B}"/>
              </a:ext>
            </a:extLst>
          </p:cNvPr>
          <p:cNvPicPr>
            <a:picLocks noChangeAspect="1"/>
          </p:cNvPicPr>
          <p:nvPr/>
        </p:nvPicPr>
        <p:blipFill>
          <a:blip r:embed="rId5"/>
          <a:stretch>
            <a:fillRect/>
          </a:stretch>
        </p:blipFill>
        <p:spPr>
          <a:xfrm>
            <a:off x="934790" y="3215417"/>
            <a:ext cx="2984500" cy="1447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the whole text</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5" name="Picture 4">
            <a:extLst>
              <a:ext uri="{FF2B5EF4-FFF2-40B4-BE49-F238E27FC236}">
                <a16:creationId xmlns:a16="http://schemas.microsoft.com/office/drawing/2014/main" id="{166DC3C7-04EF-894B-95F0-9571FBF66887}"/>
              </a:ext>
            </a:extLst>
          </p:cNvPr>
          <p:cNvPicPr>
            <a:picLocks noChangeAspect="1"/>
          </p:cNvPicPr>
          <p:nvPr/>
        </p:nvPicPr>
        <p:blipFill>
          <a:blip r:embed="rId3"/>
          <a:stretch>
            <a:fillRect/>
          </a:stretch>
        </p:blipFill>
        <p:spPr>
          <a:xfrm>
            <a:off x="311699" y="1535307"/>
            <a:ext cx="4445000" cy="26670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C566763-120C-1D46-8278-404828A9B845}"/>
              </a:ext>
            </a:extLst>
          </p:cNvPr>
          <p:cNvPicPr>
            <a:picLocks noChangeAspect="1"/>
          </p:cNvPicPr>
          <p:nvPr/>
        </p:nvPicPr>
        <p:blipFill>
          <a:blip r:embed="rId4"/>
          <a:stretch>
            <a:fillRect/>
          </a:stretch>
        </p:blipFill>
        <p:spPr>
          <a:xfrm>
            <a:off x="4807993" y="172225"/>
            <a:ext cx="4260300" cy="44721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2022 Reading SATs paper,</a:t>
            </a:r>
          </a:p>
          <a:p>
            <a:r>
              <a:rPr lang="en-GB" dirty="0">
                <a:solidFill>
                  <a:srgbClr val="283593"/>
                </a:solidFill>
              </a:rPr>
              <a:t>10% of marks could be gained from answering questions involving giving and explaining the meaning of words in context;</a:t>
            </a:r>
          </a:p>
          <a:p>
            <a:r>
              <a:rPr lang="en-GB" dirty="0">
                <a:solidFill>
                  <a:srgbClr val="283593"/>
                </a:solidFill>
              </a:rPr>
              <a:t>38%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44%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Thursday 11</a:t>
            </a:r>
            <a:r>
              <a:rPr lang="en-GB" baseline="30000" dirty="0"/>
              <a:t>th</a:t>
            </a:r>
            <a:r>
              <a:rPr lang="en-GB" dirty="0"/>
              <a:t> May and Friday 12</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Thursday 11</a:t>
            </a:r>
            <a:r>
              <a:rPr lang="en-GB" baseline="30000" dirty="0"/>
              <a:t>th</a:t>
            </a:r>
            <a:r>
              <a:rPr lang="en-GB" dirty="0"/>
              <a:t> May</a:t>
            </a:r>
          </a:p>
          <a:p>
            <a:endParaRPr lang="en-GB" dirty="0"/>
          </a:p>
          <a:p>
            <a:r>
              <a:rPr lang="en-GB" dirty="0"/>
              <a:t>Paper 2: Reasoning (40 minutes) – Thursday 11</a:t>
            </a:r>
            <a:r>
              <a:rPr lang="en-GB" baseline="30000" dirty="0"/>
              <a:t>th</a:t>
            </a:r>
            <a:r>
              <a:rPr lang="en-GB" dirty="0"/>
              <a:t> May</a:t>
            </a:r>
          </a:p>
          <a:p>
            <a:endParaRPr lang="en-GB" dirty="0"/>
          </a:p>
          <a:p>
            <a:r>
              <a:rPr lang="en-GB" dirty="0"/>
              <a:t>Paper 3: Reasoning (40 minutes) – Friday 12</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5" name="Picture 4">
            <a:extLst>
              <a:ext uri="{FF2B5EF4-FFF2-40B4-BE49-F238E27FC236}">
                <a16:creationId xmlns:a16="http://schemas.microsoft.com/office/drawing/2014/main" id="{30C6DA3D-4776-D744-807C-4472572603F5}"/>
              </a:ext>
            </a:extLst>
          </p:cNvPr>
          <p:cNvPicPr>
            <a:picLocks noChangeAspect="1"/>
          </p:cNvPicPr>
          <p:nvPr/>
        </p:nvPicPr>
        <p:blipFill>
          <a:blip r:embed="rId3"/>
          <a:stretch>
            <a:fillRect/>
          </a:stretch>
        </p:blipFill>
        <p:spPr>
          <a:xfrm>
            <a:off x="2581916" y="2090909"/>
            <a:ext cx="3214602" cy="296590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A7EAF5C9-0E03-9D4C-A1C0-559F4E76530F}"/>
              </a:ext>
            </a:extLst>
          </p:cNvPr>
          <p:cNvPicPr>
            <a:picLocks noChangeAspect="1"/>
          </p:cNvPicPr>
          <p:nvPr/>
        </p:nvPicPr>
        <p:blipFill>
          <a:blip r:embed="rId4"/>
          <a:stretch>
            <a:fillRect/>
          </a:stretch>
        </p:blipFill>
        <p:spPr>
          <a:xfrm>
            <a:off x="5890612" y="2090909"/>
            <a:ext cx="3214602" cy="23887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B2F603-B672-4C40-BCA2-1D4D5F92C857}"/>
              </a:ext>
            </a:extLst>
          </p:cNvPr>
          <p:cNvPicPr>
            <a:picLocks noChangeAspect="1"/>
          </p:cNvPicPr>
          <p:nvPr/>
        </p:nvPicPr>
        <p:blipFill>
          <a:blip r:embed="rId3"/>
          <a:stretch>
            <a:fillRect/>
          </a:stretch>
        </p:blipFill>
        <p:spPr>
          <a:xfrm>
            <a:off x="4729054" y="3010571"/>
            <a:ext cx="3771878" cy="1627296"/>
          </a:xfrm>
          <a:prstGeom prst="rect">
            <a:avLst/>
          </a:prstGeom>
          <a:effectLst/>
        </p:spPr>
      </p:pic>
      <p:pic>
        <p:nvPicPr>
          <p:cNvPr id="8" name="Picture 7">
            <a:extLst>
              <a:ext uri="{FF2B5EF4-FFF2-40B4-BE49-F238E27FC236}">
                <a16:creationId xmlns:a16="http://schemas.microsoft.com/office/drawing/2014/main" id="{DAC7A781-AE3F-534D-B145-FDBFDA5B115D}"/>
              </a:ext>
            </a:extLst>
          </p:cNvPr>
          <p:cNvPicPr>
            <a:picLocks noChangeAspect="1"/>
          </p:cNvPicPr>
          <p:nvPr/>
        </p:nvPicPr>
        <p:blipFill>
          <a:blip r:embed="rId4"/>
          <a:stretch>
            <a:fillRect/>
          </a:stretch>
        </p:blipFill>
        <p:spPr>
          <a:xfrm>
            <a:off x="540683" y="3009064"/>
            <a:ext cx="3786158" cy="1628803"/>
          </a:xfrm>
          <a:prstGeom prst="rect">
            <a:avLst/>
          </a:prstGeom>
        </p:spPr>
      </p:pic>
      <p:pic>
        <p:nvPicPr>
          <p:cNvPr id="7" name="Picture 6">
            <a:extLst>
              <a:ext uri="{FF2B5EF4-FFF2-40B4-BE49-F238E27FC236}">
                <a16:creationId xmlns:a16="http://schemas.microsoft.com/office/drawing/2014/main" id="{67A6C7C6-0DEB-DF45-A37F-378F0FD971A2}"/>
              </a:ext>
            </a:extLst>
          </p:cNvPr>
          <p:cNvPicPr>
            <a:picLocks noChangeAspect="1"/>
          </p:cNvPicPr>
          <p:nvPr/>
        </p:nvPicPr>
        <p:blipFill>
          <a:blip r:embed="rId5"/>
          <a:stretch>
            <a:fillRect/>
          </a:stretch>
        </p:blipFill>
        <p:spPr>
          <a:xfrm>
            <a:off x="4729054" y="1174079"/>
            <a:ext cx="3743404" cy="1602779"/>
          </a:xfrm>
          <a:prstGeom prst="rect">
            <a:avLst/>
          </a:prstGeom>
        </p:spPr>
      </p:pic>
      <p:pic>
        <p:nvPicPr>
          <p:cNvPr id="5" name="Picture 4">
            <a:extLst>
              <a:ext uri="{FF2B5EF4-FFF2-40B4-BE49-F238E27FC236}">
                <a16:creationId xmlns:a16="http://schemas.microsoft.com/office/drawing/2014/main" id="{58B41DA8-A5B3-A74E-B4F7-2C87A626AA29}"/>
              </a:ext>
            </a:extLst>
          </p:cNvPr>
          <p:cNvPicPr>
            <a:picLocks noChangeAspect="1"/>
          </p:cNvPicPr>
          <p:nvPr/>
        </p:nvPicPr>
        <p:blipFill>
          <a:blip r:embed="rId6"/>
          <a:stretch>
            <a:fillRect/>
          </a:stretch>
        </p:blipFill>
        <p:spPr>
          <a:xfrm>
            <a:off x="540683" y="1184538"/>
            <a:ext cx="3746256" cy="1610139"/>
          </a:xfrm>
          <a:prstGeom prst="rect">
            <a:avLst/>
          </a:prstGeom>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56469"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6.48</a:t>
              </a:r>
            </a:p>
            <a:p>
              <a:pPr marL="0" indent="0">
                <a:lnSpc>
                  <a:spcPct val="100000"/>
                </a:lnSpc>
                <a:buFont typeface="Nunito"/>
                <a:buNone/>
              </a:pPr>
              <a:r>
                <a:rPr lang="en-GB" sz="1200" u="sng" dirty="0"/>
                <a:t>+ 8.6   </a:t>
              </a:r>
              <a:r>
                <a:rPr lang="en-GB" sz="1200" u="sng" dirty="0">
                  <a:solidFill>
                    <a:schemeClr val="bg1"/>
                  </a:solidFill>
                </a:rPr>
                <a:t>.</a:t>
              </a:r>
            </a:p>
            <a:p>
              <a:pPr marL="0" indent="0">
                <a:lnSpc>
                  <a:spcPct val="100000"/>
                </a:lnSpc>
                <a:buFont typeface="Nunito"/>
                <a:buNone/>
              </a:pPr>
              <a:r>
                <a:rPr lang="en-GB" sz="1200" u="sng" dirty="0"/>
                <a:t> 15.08 </a:t>
              </a:r>
            </a:p>
            <a:p>
              <a:pPr marL="0" indent="0">
                <a:lnSpc>
                  <a:spcPct val="150000"/>
                </a:lnSpc>
                <a:buFont typeface="Nunito"/>
                <a:buNone/>
              </a:pPr>
              <a:r>
                <a:rPr lang="en-GB" sz="1200" baseline="30000" dirty="0"/>
                <a:t>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15.08</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621324"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596</a:t>
              </a:r>
            </a:p>
            <a:p>
              <a:pPr marL="0" indent="0">
                <a:lnSpc>
                  <a:spcPct val="100000"/>
                </a:lnSpc>
                <a:buFont typeface="Nunito"/>
                <a:buNone/>
              </a:pPr>
              <a:r>
                <a:rPr lang="en-GB" sz="1200" u="sng" dirty="0"/>
                <a:t>x    7</a:t>
              </a:r>
            </a:p>
            <a:p>
              <a:pPr marL="0" indent="0">
                <a:lnSpc>
                  <a:spcPct val="100000"/>
                </a:lnSpc>
                <a:buFont typeface="Nunito"/>
                <a:buNone/>
              </a:pPr>
              <a:r>
                <a:rPr lang="en-GB" sz="1200" u="sng" dirty="0"/>
                <a:t>4172</a:t>
              </a:r>
            </a:p>
            <a:p>
              <a:pPr marL="0" indent="0">
                <a:lnSpc>
                  <a:spcPct val="150000"/>
                </a:lnSpc>
                <a:buFont typeface="Nunito"/>
                <a:buNone/>
              </a:pPr>
              <a:r>
                <a:rPr lang="en-GB" sz="1200" baseline="30000" dirty="0"/>
                <a:t>   6 4</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4,172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255646" y="350688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4 ÷ 2 = 2</a:t>
              </a:r>
            </a:p>
            <a:p>
              <a:pPr marL="0" indent="0">
                <a:lnSpc>
                  <a:spcPct val="100000"/>
                </a:lnSpc>
                <a:buFont typeface="Nunito"/>
                <a:buNone/>
              </a:pPr>
              <a:r>
                <a:rPr lang="en-GB" sz="1200" dirty="0"/>
                <a:t>6 + 2 = 8</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8</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1074145" y="3531937"/>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689642"/>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3,200 = 320</a:t>
              </a:r>
            </a:p>
            <a:p>
              <a:pPr marL="0" indent="0">
                <a:lnSpc>
                  <a:spcPct val="100000"/>
                </a:lnSpc>
                <a:buFont typeface="Nunito"/>
                <a:buNone/>
              </a:pPr>
              <a:r>
                <a:rPr lang="en-GB" sz="1200" dirty="0"/>
                <a:t>  5% of 3,200 = 160</a:t>
              </a:r>
            </a:p>
            <a:p>
              <a:pPr marL="0" indent="0">
                <a:lnSpc>
                  <a:spcPct val="100000"/>
                </a:lnSpc>
                <a:buFont typeface="Nunito"/>
                <a:buNone/>
              </a:pPr>
              <a:r>
                <a:rPr lang="en-GB" sz="1200" dirty="0"/>
                <a:t>15% of 3,200 = 480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480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705A52-C935-D94C-96FC-60AF8DE29682}"/>
              </a:ext>
            </a:extLst>
          </p:cNvPr>
          <p:cNvPicPr>
            <a:picLocks noChangeAspect="1"/>
          </p:cNvPicPr>
          <p:nvPr/>
        </p:nvPicPr>
        <p:blipFill>
          <a:blip r:embed="rId3"/>
          <a:stretch>
            <a:fillRect/>
          </a:stretch>
        </p:blipFill>
        <p:spPr>
          <a:xfrm>
            <a:off x="523994" y="1177832"/>
            <a:ext cx="3832697" cy="1801038"/>
          </a:xfrm>
          <a:prstGeom prst="rect">
            <a:avLst/>
          </a:prstGeom>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7" name="Picture 6">
            <a:extLst>
              <a:ext uri="{FF2B5EF4-FFF2-40B4-BE49-F238E27FC236}">
                <a16:creationId xmlns:a16="http://schemas.microsoft.com/office/drawing/2014/main" id="{E8C1B1E8-13AA-1F48-A1D5-AF50B297E2B9}"/>
              </a:ext>
            </a:extLst>
          </p:cNvPr>
          <p:cNvPicPr>
            <a:picLocks noChangeAspect="1"/>
          </p:cNvPicPr>
          <p:nvPr/>
        </p:nvPicPr>
        <p:blipFill>
          <a:blip r:embed="rId4"/>
          <a:stretch>
            <a:fillRect/>
          </a:stretch>
        </p:blipFill>
        <p:spPr>
          <a:xfrm>
            <a:off x="4592628" y="956690"/>
            <a:ext cx="4154180" cy="3591874"/>
          </a:xfrm>
          <a:prstGeom prst="rect">
            <a:avLst/>
          </a:prstGeom>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Thursday 11</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Friday 12</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Tuesday 9</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Friday 12</a:t>
            </a:r>
            <a:r>
              <a:rPr lang="en-GB" baseline="30000" dirty="0">
                <a:solidFill>
                  <a:srgbClr val="283593"/>
                </a:solidFill>
              </a:rPr>
              <a:t>th</a:t>
            </a:r>
            <a:r>
              <a:rPr lang="en-GB" dirty="0">
                <a:solidFill>
                  <a:srgbClr val="283593"/>
                </a:solidFill>
              </a:rPr>
              <a:t> May. </a:t>
            </a:r>
            <a:r>
              <a:rPr lang="en-GB" dirty="0"/>
              <a:t>Monday 8</a:t>
            </a:r>
            <a:r>
              <a:rPr lang="en-GB" baseline="30000" dirty="0"/>
              <a:t>th</a:t>
            </a:r>
            <a:r>
              <a:rPr lang="en-GB" dirty="0"/>
              <a:t> May is a bank holiday this year.</a:t>
            </a:r>
            <a:endParaRPr lang="en-GB" dirty="0">
              <a:solidFill>
                <a:srgbClr val="283593"/>
              </a:solidFill>
            </a:endParaRP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Tuesday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Tuesday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Wednesday 10</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Thursday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Thursday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Friday 12</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787236-F1F7-4C4A-A28E-69C19131A012}"/>
              </a:ext>
            </a:extLst>
          </p:cNvPr>
          <p:cNvPicPr>
            <a:picLocks noChangeAspect="1"/>
          </p:cNvPicPr>
          <p:nvPr/>
        </p:nvPicPr>
        <p:blipFill>
          <a:blip r:embed="rId3"/>
          <a:stretch>
            <a:fillRect/>
          </a:stretch>
        </p:blipFill>
        <p:spPr>
          <a:xfrm>
            <a:off x="4622557" y="1271356"/>
            <a:ext cx="4445000" cy="21209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B751111-24EC-5144-BC96-5FE0ABCFE385}"/>
              </a:ext>
            </a:extLst>
          </p:cNvPr>
          <p:cNvPicPr>
            <a:picLocks noChangeAspect="1"/>
          </p:cNvPicPr>
          <p:nvPr/>
        </p:nvPicPr>
        <p:blipFill>
          <a:blip r:embed="rId4"/>
          <a:stretch>
            <a:fillRect/>
          </a:stretch>
        </p:blipFill>
        <p:spPr>
          <a:xfrm>
            <a:off x="76445" y="1271356"/>
            <a:ext cx="4445000" cy="196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3006901" y="2809960"/>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a:t>
            </a:r>
            <a:endParaRPr lang="en-GB" sz="1200" u="sng" dirty="0"/>
          </a:p>
        </p:txBody>
      </p:sp>
      <mc:AlternateContent xmlns:mc="http://schemas.openxmlformats.org/markup-compatibility/2006" xmlns:a14="http://schemas.microsoft.com/office/drawing/2010/main">
        <mc:Choice Requires="a14">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964458" y="2736241"/>
                <a:ext cx="508000" cy="5036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a:latin typeface="Arial" panose="020B0604020202020204" pitchFamily="34" charset="0"/>
                              <a:cs typeface="Arial" panose="020B0604020202020204" pitchFamily="34" charset="0"/>
                            </a:rPr>
                            <m:t>6</m:t>
                          </m:r>
                        </m:num>
                        <m:den>
                          <m:r>
                            <m:rPr>
                              <m:nor/>
                            </m:rPr>
                            <a:rPr lang="en-GB" sz="1200" b="0" i="0" dirty="0" smtClean="0">
                              <a:latin typeface="Arial" panose="020B0604020202020204" pitchFamily="34" charset="0"/>
                              <a:cs typeface="Arial" panose="020B0604020202020204" pitchFamily="34" charset="0"/>
                            </a:rPr>
                            <m:t>10</m:t>
                          </m:r>
                        </m:den>
                      </m:f>
                    </m:oMath>
                  </m:oMathPara>
                </a14:m>
                <a:endParaRPr lang="en-GB" sz="1200" dirty="0">
                  <a:latin typeface="Arial" panose="020B0604020202020204" pitchFamily="34" charset="0"/>
                  <a:cs typeface="Arial" panose="020B0604020202020204" pitchFamily="34" charset="0"/>
                </a:endParaRPr>
              </a:p>
            </p:txBody>
          </p:sp>
        </mc:Choice>
        <mc:Fallback xmlns="">
          <p:sp>
            <p:nvSpPr>
              <p:cNvPr id="9" name="Text Placeholder 2">
                <a:extLst>
                  <a:ext uri="{FF2B5EF4-FFF2-40B4-BE49-F238E27FC236}">
                    <a16:creationId xmlns:a16="http://schemas.microsoft.com/office/drawing/2014/main" id="{66004582-6EA4-400E-9A0B-42DA726726DE}"/>
                  </a:ext>
                </a:extLst>
              </p:cNvPr>
              <p:cNvSpPr txBox="1">
                <a:spLocks noRot="1" noChangeAspect="1" noMove="1" noResize="1" noEditPoints="1" noAdjustHandles="1" noChangeArrowheads="1" noChangeShapeType="1" noTextEdit="1"/>
              </p:cNvSpPr>
              <p:nvPr/>
            </p:nvSpPr>
            <p:spPr>
              <a:xfrm>
                <a:off x="7964458" y="2736241"/>
                <a:ext cx="508000" cy="503615"/>
              </a:xfrm>
              <a:prstGeom prst="rect">
                <a:avLst/>
              </a:prstGeom>
              <a:blipFill>
                <a:blip r:embed="rId5"/>
                <a:stretch>
                  <a:fillRect/>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C3B7A31B-D41E-B34E-9DA3-E9CDDE99EBA4}"/>
              </a:ext>
            </a:extLst>
          </p:cNvPr>
          <p:cNvPicPr>
            <a:picLocks noChangeAspect="1"/>
          </p:cNvPicPr>
          <p:nvPr/>
        </p:nvPicPr>
        <p:blipFill>
          <a:blip r:embed="rId3"/>
          <a:stretch>
            <a:fillRect/>
          </a:stretch>
        </p:blipFill>
        <p:spPr>
          <a:xfrm>
            <a:off x="311700" y="1230180"/>
            <a:ext cx="3781705" cy="370607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C5836010-A4E0-A648-B8D2-52285C70A519}"/>
              </a:ext>
            </a:extLst>
          </p:cNvPr>
          <p:cNvPicPr>
            <a:picLocks noChangeAspect="1"/>
          </p:cNvPicPr>
          <p:nvPr/>
        </p:nvPicPr>
        <p:blipFill>
          <a:blip r:embed="rId4"/>
          <a:stretch>
            <a:fillRect/>
          </a:stretch>
        </p:blipFill>
        <p:spPr>
          <a:xfrm>
            <a:off x="4423758" y="1230180"/>
            <a:ext cx="4597400" cy="2222500"/>
          </a:xfrm>
          <a:prstGeom prst="rect">
            <a:avLst/>
          </a:prstGeom>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12" name="Picture 11">
            <a:extLst>
              <a:ext uri="{FF2B5EF4-FFF2-40B4-BE49-F238E27FC236}">
                <a16:creationId xmlns:a16="http://schemas.microsoft.com/office/drawing/2014/main" id="{C756C762-1622-C24B-A2BB-2DA0CC69BA8B}"/>
              </a:ext>
            </a:extLst>
          </p:cNvPr>
          <p:cNvPicPr>
            <a:picLocks noChangeAspect="1"/>
          </p:cNvPicPr>
          <p:nvPr/>
        </p:nvPicPr>
        <p:blipFill>
          <a:blip r:embed="rId3"/>
          <a:stretch>
            <a:fillRect/>
          </a:stretch>
        </p:blipFill>
        <p:spPr>
          <a:xfrm>
            <a:off x="217850" y="1271355"/>
            <a:ext cx="4445000" cy="3162300"/>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C062EDFC-3136-534B-86EF-52C8CF901302}"/>
              </a:ext>
            </a:extLst>
          </p:cNvPr>
          <p:cNvPicPr>
            <a:picLocks noChangeAspect="1"/>
          </p:cNvPicPr>
          <p:nvPr/>
        </p:nvPicPr>
        <p:blipFill>
          <a:blip r:embed="rId4"/>
          <a:stretch>
            <a:fillRect/>
          </a:stretch>
        </p:blipFill>
        <p:spPr>
          <a:xfrm>
            <a:off x="4812252" y="1217450"/>
            <a:ext cx="4278876" cy="28172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5" name="Picture 4">
            <a:extLst>
              <a:ext uri="{FF2B5EF4-FFF2-40B4-BE49-F238E27FC236}">
                <a16:creationId xmlns:a16="http://schemas.microsoft.com/office/drawing/2014/main" id="{65FFC658-E6D1-9243-B0B1-7708F97CF5C7}"/>
              </a:ext>
            </a:extLst>
          </p:cNvPr>
          <p:cNvPicPr>
            <a:picLocks noChangeAspect="1"/>
          </p:cNvPicPr>
          <p:nvPr/>
        </p:nvPicPr>
        <p:blipFill>
          <a:blip r:embed="rId3"/>
          <a:stretch>
            <a:fillRect/>
          </a:stretch>
        </p:blipFill>
        <p:spPr>
          <a:xfrm>
            <a:off x="2273366" y="820174"/>
            <a:ext cx="3300615" cy="419694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0A0028B-A77E-BC45-A008-E6BE2E925C35}"/>
              </a:ext>
            </a:extLst>
          </p:cNvPr>
          <p:cNvPicPr>
            <a:picLocks noChangeAspect="1"/>
          </p:cNvPicPr>
          <p:nvPr/>
        </p:nvPicPr>
        <p:blipFill>
          <a:blip r:embed="rId4"/>
          <a:stretch>
            <a:fillRect/>
          </a:stretch>
        </p:blipFill>
        <p:spPr>
          <a:xfrm>
            <a:off x="5608322" y="509047"/>
            <a:ext cx="3431690" cy="37350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Attend any SATs meetings at school (or read any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a:t>
            </a:r>
          </a:p>
          <a:p>
            <a:r>
              <a:rPr lang="en-GB" dirty="0"/>
              <a:t>If you’re looking to support your child further with maths at home, there are lots of good websites with free Year 6 revision resources. Start with </a:t>
            </a:r>
            <a:r>
              <a:rPr lang="en-GB" dirty="0">
                <a:hlinkClick r:id="rId2"/>
              </a:rPr>
              <a:t>thirdspacelearning.com/blog/category/for-parents/</a:t>
            </a:r>
            <a:r>
              <a:rPr lang="en-GB" dirty="0"/>
              <a:t> or register free for the Third Space Learning Maths Hub (</a:t>
            </a:r>
            <a:r>
              <a:rPr lang="en-GB" dirty="0">
                <a:hlinkClick r:id="rId3"/>
              </a:rPr>
              <a:t>mathshub.thirdspacelearning.com</a:t>
            </a:r>
            <a:r>
              <a:rPr lang="en-GB" dirty="0"/>
              <a:t>)</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 or hobbies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35490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Tuesday 9</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A6C288-627D-434C-9B18-18F34F5961B4}"/>
              </a:ext>
            </a:extLst>
          </p:cNvPr>
          <p:cNvPicPr>
            <a:picLocks noChangeAspect="1"/>
          </p:cNvPicPr>
          <p:nvPr/>
        </p:nvPicPr>
        <p:blipFill>
          <a:blip r:embed="rId3"/>
          <a:stretch>
            <a:fillRect/>
          </a:stretch>
        </p:blipFill>
        <p:spPr>
          <a:xfrm>
            <a:off x="2732451" y="3297013"/>
            <a:ext cx="4445000" cy="12065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FA6AD4D-95E7-9243-B4FD-D75BE38CCC1A}"/>
              </a:ext>
            </a:extLst>
          </p:cNvPr>
          <p:cNvPicPr>
            <a:picLocks noChangeAspect="1"/>
          </p:cNvPicPr>
          <p:nvPr/>
        </p:nvPicPr>
        <p:blipFill>
          <a:blip r:embed="rId4"/>
          <a:stretch>
            <a:fillRect/>
          </a:stretch>
        </p:blipFill>
        <p:spPr>
          <a:xfrm>
            <a:off x="4699000" y="1674350"/>
            <a:ext cx="4445000" cy="7874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06696909-BA2C-7A4C-92F3-079FDBA17C5F}"/>
              </a:ext>
            </a:extLst>
          </p:cNvPr>
          <p:cNvPicPr>
            <a:picLocks noChangeAspect="1"/>
          </p:cNvPicPr>
          <p:nvPr/>
        </p:nvPicPr>
        <p:blipFill>
          <a:blip r:embed="rId5"/>
          <a:stretch>
            <a:fillRect/>
          </a:stretch>
        </p:blipFill>
        <p:spPr>
          <a:xfrm>
            <a:off x="127000" y="1176864"/>
            <a:ext cx="4436620" cy="18000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2823760" y="1677707"/>
            <a:ext cx="4053711" cy="2825806"/>
            <a:chOff x="2823760" y="1677707"/>
            <a:chExt cx="4053711" cy="2825806"/>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2823760" y="167770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4680338" y="2016109"/>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2974663" y="4041822"/>
              <a:ext cx="3902808" cy="461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a:t>
              </a:r>
              <a:r>
                <a:rPr lang="en-GB" sz="1200" dirty="0"/>
                <a:t>Switch off the lights!  	Please turn off the lights</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8" name="Picture 7">
            <a:extLst>
              <a:ext uri="{FF2B5EF4-FFF2-40B4-BE49-F238E27FC236}">
                <a16:creationId xmlns:a16="http://schemas.microsoft.com/office/drawing/2014/main" id="{F35D7784-BAA7-F04F-A7E7-141F8801DC24}"/>
              </a:ext>
            </a:extLst>
          </p:cNvPr>
          <p:cNvPicPr>
            <a:picLocks noChangeAspect="1"/>
          </p:cNvPicPr>
          <p:nvPr/>
        </p:nvPicPr>
        <p:blipFill>
          <a:blip r:embed="rId3"/>
          <a:stretch>
            <a:fillRect/>
          </a:stretch>
        </p:blipFill>
        <p:spPr>
          <a:xfrm>
            <a:off x="4251008" y="2948617"/>
            <a:ext cx="4495800" cy="210820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E8A094FE-9BAD-584A-935E-F8B485A3E399}"/>
              </a:ext>
            </a:extLst>
          </p:cNvPr>
          <p:cNvPicPr>
            <a:picLocks noChangeAspect="1"/>
          </p:cNvPicPr>
          <p:nvPr/>
        </p:nvPicPr>
        <p:blipFill>
          <a:blip r:embed="rId4"/>
          <a:stretch>
            <a:fillRect/>
          </a:stretch>
        </p:blipFill>
        <p:spPr>
          <a:xfrm>
            <a:off x="137885" y="1832180"/>
            <a:ext cx="4165600" cy="2120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1D8977DE226D49B10FCE80BD9E948F" ma:contentTypeVersion="16" ma:contentTypeDescription="Create a new document." ma:contentTypeScope="" ma:versionID="739095acaa88b2f4449ab4ae596b7df5">
  <xsd:schema xmlns:xsd="http://www.w3.org/2001/XMLSchema" xmlns:xs="http://www.w3.org/2001/XMLSchema" xmlns:p="http://schemas.microsoft.com/office/2006/metadata/properties" xmlns:ns2="eed63150-a350-49b6-b83d-a74620fd9be0" xmlns:ns3="e4c4f217-412f-4a2b-8639-7be084bf38ae" targetNamespace="http://schemas.microsoft.com/office/2006/metadata/properties" ma:root="true" ma:fieldsID="2f35c8cfaa654f3b72fa2bdd9d388694" ns2:_="" ns3:_="">
    <xsd:import namespace="eed63150-a350-49b6-b83d-a74620fd9be0"/>
    <xsd:import namespace="e4c4f217-412f-4a2b-8639-7be084bf38a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d63150-a350-49b6-b83d-a74620fd9b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f39a2c-7ee1-4bc3-873a-f84a6ad208d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4c4f217-412f-4a2b-8639-7be084bf38a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32f352e-1a54-49a1-8738-9465402a09d0}" ma:internalName="TaxCatchAll" ma:showField="CatchAllData" ma:web="e4c4f217-412f-4a2b-8639-7be084bf38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5985A3-276C-45EE-9733-FA8D64B4F6C3}"/>
</file>

<file path=customXml/itemProps2.xml><?xml version="1.0" encoding="utf-8"?>
<ds:datastoreItem xmlns:ds="http://schemas.openxmlformats.org/officeDocument/2006/customXml" ds:itemID="{D4157851-AB15-4B5E-80ED-9DB9A76D95B7}"/>
</file>

<file path=docProps/app.xml><?xml version="1.0" encoding="utf-8"?>
<Properties xmlns="http://schemas.openxmlformats.org/officeDocument/2006/extended-properties" xmlns:vt="http://schemas.openxmlformats.org/officeDocument/2006/docPropsVTypes">
  <TotalTime>718</TotalTime>
  <Words>3051</Words>
  <Application>Microsoft Office PowerPoint</Application>
  <PresentationFormat>On-screen Show (16:9)</PresentationFormat>
  <Paragraphs>286</Paragraphs>
  <Slides>29</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Nunito Sans SemiBold</vt:lpstr>
      <vt:lpstr>Nunito</vt:lpstr>
      <vt:lpstr>Cambria Math</vt:lpstr>
      <vt:lpstr>Wingdings</vt:lpstr>
      <vt:lpstr>Nunito Sans Light</vt:lpstr>
      <vt:lpstr>Arial</vt:lpstr>
      <vt:lpstr>TSL</vt:lpstr>
      <vt:lpstr>  Year 6 SATs 2023 Presentation for Parents, Carers &amp; Guardians</vt:lpstr>
      <vt:lpstr>What are the SATs? </vt:lpstr>
      <vt:lpstr>When and how the SATs are completed</vt:lpstr>
      <vt:lpstr>Specific arrangements for SATs</vt:lpstr>
      <vt:lpstr>The results</vt:lpstr>
      <vt:lpstr>Grammar, Punctuation and Spelling: Tuesday 9th May</vt:lpstr>
      <vt:lpstr>Grammar, Punctuation and Spelling: Paper 1 (GPS)</vt:lpstr>
      <vt:lpstr>Grammar, Punctuation and Spelling: Paper 1 (GPS)</vt:lpstr>
      <vt:lpstr>Grammar, Punctuation and Spelling: Paper 2 (spelling)</vt:lpstr>
      <vt:lpstr>Reading: Wednesday 10th May </vt:lpstr>
      <vt:lpstr>Reading </vt:lpstr>
      <vt:lpstr>Reading </vt:lpstr>
      <vt:lpstr>Reading </vt:lpstr>
      <vt:lpstr>Reading </vt:lpstr>
      <vt:lpstr>Maths: Thursday 11th May and Friday 12th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KMerriman</dc:creator>
  <cp:lastModifiedBy>St Peter's</cp:lastModifiedBy>
  <cp:revision>14</cp:revision>
  <dcterms:modified xsi:type="dcterms:W3CDTF">2023-02-03T10:03:16Z</dcterms:modified>
</cp:coreProperties>
</file>